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0" r:id="rId3"/>
    <p:sldId id="288" r:id="rId4"/>
    <p:sldId id="295" r:id="rId5"/>
    <p:sldId id="289" r:id="rId6"/>
    <p:sldId id="296" r:id="rId7"/>
    <p:sldId id="285" r:id="rId8"/>
    <p:sldId id="291" r:id="rId9"/>
    <p:sldId id="280" r:id="rId10"/>
    <p:sldId id="292" r:id="rId11"/>
    <p:sldId id="28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87179" autoAdjust="0"/>
  </p:normalViewPr>
  <p:slideViewPr>
    <p:cSldViewPr snapToGrid="0">
      <p:cViewPr varScale="1">
        <p:scale>
          <a:sx n="60" d="100"/>
          <a:sy n="60" d="100"/>
        </p:scale>
        <p:origin x="8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401E4-75C4-42CB-A964-EA4879D2EE92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AC953-F9FD-4564-8AC3-8084DF03C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918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548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E1ED4-1558-25F6-1E06-DF4453406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1314D0-41B6-3A2E-6C8D-B4863DD2D9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13E9D-3649-37BB-3678-DC971F71B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523F7-3E79-598F-8D1D-7BC4932E7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53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81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ABFB3-CE8D-82D9-9102-42283D92B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65B8F-1139-B862-3553-1D4C03737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614253-9F5B-1A76-85E3-4A8894BF1E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ED2136-0CCB-4D75-9C28-7A434A185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692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333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EAFA9-8DB7-C77D-D1AF-9351679FA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62620D-EAE0-2136-DF04-153386A284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052738-22B7-EB13-7DA2-035D762BA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1FD97-EC6F-8F9C-E804-DDA31649E0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33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5360-5A28-9447-E7CD-3DA625BF0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93D37D-F92A-B4C8-AF3B-43154F55B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320753-B4B9-9B14-2443-A16F9E5A3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555E1F-29A8-E308-C6A0-8641C2CB0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463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5360-5A28-9447-E7CD-3DA625BF0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93D37D-F92A-B4C8-AF3B-43154F55B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320753-B4B9-9B14-2443-A16F9E5A3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555E1F-29A8-E308-C6A0-8641C2CB0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732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5A643-0D95-56BA-E444-C2D2614D4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E2A84D-B500-6039-BA5F-2194FBA64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CA746-93B1-8406-6E2A-84AE17FC9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FA8E2-FC63-8FBF-9620-B12228E7F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423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5A643-0D95-56BA-E444-C2D2614D4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E2A84D-B500-6039-BA5F-2194FBA64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CA746-93B1-8406-6E2A-84AE17FC9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FA8E2-FC63-8FBF-9620-B12228E7F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193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D2DF4-482E-411B-EEDB-CA937DC1C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EB081B-457C-4B8C-4DC6-F1584D569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13B32-362C-5A18-49F6-1B09B9380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3EEEC-35BC-65CE-AA5F-31AEA2974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7938A-DD19-D7BA-2CE4-A8D5C8E71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83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10EF8-2667-518C-010C-CD4A83ABB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14CAC-9FA4-2A9C-2569-F07F8187F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2105D-9616-78B5-BAA7-5851609BC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6B4CD-5532-DBB3-C786-7C7B99C0D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DAC0C-E8A6-8D3E-D69F-BBB63B2EF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15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B2909C-A266-47AC-527A-8D76488D92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BAC1CD-3B3B-10E0-46D3-57E6E1A62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5FB179-89FA-A2E8-EFDE-E3651A01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D4615-D777-76CB-BBAB-98CAC98F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A5C4-1F31-02D6-1D1F-D7C87FEA4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490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597C6-C2EC-18B3-16D7-C1D140C9A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9E411-E2CC-117D-B061-DE5ABA500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A683C-6788-73E4-D49B-279BC2643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D511A-93B2-7751-64F0-69D2FAAE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C4700A-FBA7-60A2-8F8E-3237F7B38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608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2AB36-688B-9D0B-B159-5A233F32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9A0237-C3C6-7E59-6FDB-204BF1083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EE20E-FDE1-0B73-1C61-6B7F172D8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B00AC-D2B2-EECB-86B7-38CAD1A3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20C35-75CB-9660-3018-54E4121B3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93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D42D3-A99A-4CF1-4381-4EFC6BBF1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E23A2-43F8-366A-EF25-53CEE29BD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479415-9CC3-79BE-57D9-D7E928B252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15349-1FA6-E293-54BD-34FF584FF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D38053-79E9-E9D7-4864-D90F7CEE4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23BB8-9640-3A65-1EDE-AAC99CB20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48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1522-F217-CE5C-82F0-53861C6F5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17E5A-63D1-1D82-4C32-1787F44D8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9E2E6-489F-FF49-C243-999535BFE5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C59619-EF49-2874-F7AC-8CB3B8540C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E352C3-1306-99A6-51AE-416385602F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F6AD6-27C9-F985-DA9A-DC976D034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9AD563-5EF2-19A7-F5B0-52C6FDF2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6310D6-6A7F-A46C-2928-25560B136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933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BBC88-CF7B-F452-DE60-A6C212995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73A250-657F-9B85-EE37-250B54A98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290ADC-FF34-0090-A381-B03D8C8DA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3D5FA-35C7-3A65-53C8-B58486C18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7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70B6F6-D197-654C-71AC-A08ECDD27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2D8DC4-CED2-9A97-B0B6-D8A44CC7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575A40-D3B0-6463-E634-BCF67F209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531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F831A-EF7D-B217-F2FB-20AD3E183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74A5E-2723-ED65-06B3-38D3C922F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B3293-BCDA-9B82-6031-4DE89BABA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816E66-94E1-8B7F-4F0D-56936529B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F38A73-EF0A-6D42-D65F-F6210ED46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D09D12-815A-C469-05F5-8EFFAED5E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77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15ED-7C8A-ECFB-8C1E-4E6728F46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343AC0-8B6C-BEDE-E21C-77F04BC8B7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846A1-6D28-3FDD-6AB4-420A5165E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60A73A-B0E0-8536-D50A-39974E975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6E1EE-DB2F-4BA0-7FE8-889DD4A03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02CF4-5836-558D-87A3-8D64DEAF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27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390D30-6935-1181-E206-4636969FB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38E6D-39CB-8587-2B67-DD6615F34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FC76B-F73A-2592-E817-D0197F6C0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7F386-08E3-3B98-D898-27EA4C6D2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E8494-F6D4-4A34-53E3-FEACCB872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51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0A07AA-E0A8-AFCD-F4DD-5B1F28FCDF1B}"/>
              </a:ext>
            </a:extLst>
          </p:cNvPr>
          <p:cNvSpPr txBox="1"/>
          <p:nvPr/>
        </p:nvSpPr>
        <p:spPr>
          <a:xfrm>
            <a:off x="179512" y="231334"/>
            <a:ext cx="6682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Lesson 1: Components</a:t>
            </a:r>
          </a:p>
          <a:p>
            <a:r>
              <a:rPr lang="en-GB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WJEC GCSE Computer Science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DD7105-6932-0955-E76E-2A6941CF2324}"/>
              </a:ext>
            </a:extLst>
          </p:cNvPr>
          <p:cNvSpPr txBox="1"/>
          <p:nvPr/>
        </p:nvSpPr>
        <p:spPr>
          <a:xfrm>
            <a:off x="6862252" y="269042"/>
            <a:ext cx="17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Segoe UI Variable Text" pitchFamily="2" charset="0"/>
              </a:rPr>
              <a:t>Name: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3B64EB-0A2B-1BF0-BB8D-533D63758F86}"/>
              </a:ext>
            </a:extLst>
          </p:cNvPr>
          <p:cNvSpPr txBox="1"/>
          <p:nvPr/>
        </p:nvSpPr>
        <p:spPr>
          <a:xfrm>
            <a:off x="6862252" y="758508"/>
            <a:ext cx="17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Segoe UI Variable Text" pitchFamily="2" charset="0"/>
              </a:rPr>
              <a:t>Class/Teacher: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293918-F28E-59F2-4AA5-4549662AD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463583"/>
              </p:ext>
            </p:extLst>
          </p:nvPr>
        </p:nvGraphicFramePr>
        <p:xfrm>
          <a:off x="312405" y="2125648"/>
          <a:ext cx="6682740" cy="3810000"/>
        </p:xfrm>
        <a:graphic>
          <a:graphicData uri="http://schemas.openxmlformats.org/drawingml/2006/table">
            <a:tbl>
              <a:tblPr/>
              <a:tblGrid>
                <a:gridCol w="5193257">
                  <a:extLst>
                    <a:ext uri="{9D8B030D-6E8A-4147-A177-3AD203B41FA5}">
                      <a16:colId xmlns:a16="http://schemas.microsoft.com/office/drawing/2014/main" val="1532144605"/>
                    </a:ext>
                  </a:extLst>
                </a:gridCol>
                <a:gridCol w="1489483">
                  <a:extLst>
                    <a:ext uri="{9D8B030D-6E8A-4147-A177-3AD203B41FA5}">
                      <a16:colId xmlns:a16="http://schemas.microsoft.com/office/drawing/2014/main" val="3421831758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1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Objective</a:t>
                      </a:r>
                      <a:endParaRPr lang="en-GB" sz="20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1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Complete</a:t>
                      </a: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​</a:t>
                      </a:r>
                      <a:endParaRPr lang="en-GB" sz="20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73424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the role of each internal component. (Task 1)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​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86966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different input and output devices (Tasks 2 and 4)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67288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different cooling systems using in computers. (Task 3)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42389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different ports used on a computer system. (Task 5)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16543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analyse the performance of a computer that uses a GPU. (Task 6)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431518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apply my understanding of internal components to context. (Tasks 7-9)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52353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B9FA41D-0F27-B058-27D0-30D5F161B6B3}"/>
              </a:ext>
            </a:extLst>
          </p:cNvPr>
          <p:cNvSpPr/>
          <p:nvPr/>
        </p:nvSpPr>
        <p:spPr>
          <a:xfrm>
            <a:off x="7317652" y="2125648"/>
            <a:ext cx="4309123" cy="32613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Teacher feedback/comments: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5198899-A00F-3FAA-893C-396B94D7F342}"/>
              </a:ext>
            </a:extLst>
          </p:cNvPr>
          <p:cNvSpPr/>
          <p:nvPr/>
        </p:nvSpPr>
        <p:spPr>
          <a:xfrm>
            <a:off x="8602698" y="187768"/>
            <a:ext cx="3230525" cy="4128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88B7C0-A936-6C19-20F2-AB615801D375}"/>
              </a:ext>
            </a:extLst>
          </p:cNvPr>
          <p:cNvSpPr/>
          <p:nvPr/>
        </p:nvSpPr>
        <p:spPr>
          <a:xfrm>
            <a:off x="8602697" y="757272"/>
            <a:ext cx="3230525" cy="4128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70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E79A8-8350-C911-0907-1F5D0E455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F74D2EE-97E5-14A0-0A81-165649B1CB0D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CFB41C9-309E-3475-A02A-81023844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44CC78-3385-F369-5036-4D7300B29B0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D8C077-E95D-17CE-0705-D5624B800D32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A28B27D2-5EEA-CE06-CC74-2CF865C4A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4F90F6-93AA-CD59-B19E-481E150B574A}"/>
              </a:ext>
            </a:extLst>
          </p:cNvPr>
          <p:cNvSpPr txBox="1"/>
          <p:nvPr/>
        </p:nvSpPr>
        <p:spPr>
          <a:xfrm>
            <a:off x="179512" y="231334"/>
            <a:ext cx="1157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8: Learning in Context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9EDAF6-0D9D-5770-4B71-0CF82FF88E0D}"/>
              </a:ext>
            </a:extLst>
          </p:cNvPr>
          <p:cNvSpPr txBox="1"/>
          <p:nvPr/>
        </p:nvSpPr>
        <p:spPr>
          <a:xfrm>
            <a:off x="179512" y="947947"/>
            <a:ext cx="449471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pPr algn="just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Adam is travelling to London to give a sales pitch about one of his new products. Adam has prepared an audio-visual presentation that he wants to show potential customers.  He also plans to run a second presentation in a virtual meeting.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95567-A2DF-145D-C5EA-7B115C46F4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466"/>
          <a:stretch/>
        </p:blipFill>
        <p:spPr>
          <a:xfrm>
            <a:off x="264572" y="3003773"/>
            <a:ext cx="4409655" cy="24650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EE50A16-591A-7BED-5C9C-DB8486BE61B4}"/>
              </a:ext>
            </a:extLst>
          </p:cNvPr>
          <p:cNvSpPr txBox="1"/>
          <p:nvPr/>
        </p:nvSpPr>
        <p:spPr>
          <a:xfrm>
            <a:off x="4880345" y="816468"/>
            <a:ext cx="7132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Other than a monitor, 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output device Adam could use to display the presentation.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E70EFB-AC5B-DADE-F99C-3CADF27BEF38}"/>
              </a:ext>
            </a:extLst>
          </p:cNvPr>
          <p:cNvSpPr/>
          <p:nvPr/>
        </p:nvSpPr>
        <p:spPr>
          <a:xfrm>
            <a:off x="4949390" y="1716662"/>
            <a:ext cx="7011298" cy="4512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Projector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7405B6-F1BE-C1C8-4C42-67EB9BA8669B}"/>
              </a:ext>
            </a:extLst>
          </p:cNvPr>
          <p:cNvSpPr txBox="1"/>
          <p:nvPr/>
        </p:nvSpPr>
        <p:spPr>
          <a:xfrm>
            <a:off x="4974474" y="2210504"/>
            <a:ext cx="5946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ports that could be used to display his presentation.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A1318A-E747-1115-2697-8C084703805D}"/>
              </a:ext>
            </a:extLst>
          </p:cNvPr>
          <p:cNvSpPr/>
          <p:nvPr/>
        </p:nvSpPr>
        <p:spPr>
          <a:xfrm>
            <a:off x="4941225" y="2826868"/>
            <a:ext cx="7011298" cy="6097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VGA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HDMI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517072-AFE1-6C70-6EA5-60533A17D67C}"/>
              </a:ext>
            </a:extLst>
          </p:cNvPr>
          <p:cNvSpPr txBox="1"/>
          <p:nvPr/>
        </p:nvSpPr>
        <p:spPr>
          <a:xfrm>
            <a:off x="4872171" y="3505816"/>
            <a:ext cx="719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internal component required to run the virtual meeting.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B9C621-8AA9-AA49-F429-7858F94D9D75}"/>
              </a:ext>
            </a:extLst>
          </p:cNvPr>
          <p:cNvSpPr/>
          <p:nvPr/>
        </p:nvSpPr>
        <p:spPr>
          <a:xfrm>
            <a:off x="4940310" y="4206233"/>
            <a:ext cx="7018972" cy="447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Network Interface Card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9CC803-82C5-6788-720A-913B2FE42FA5}"/>
              </a:ext>
            </a:extLst>
          </p:cNvPr>
          <p:cNvSpPr txBox="1"/>
          <p:nvPr/>
        </p:nvSpPr>
        <p:spPr>
          <a:xfrm>
            <a:off x="4870405" y="4723952"/>
            <a:ext cx="7169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D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Other than a mouse and keyboard. 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input devices Adam may use in the virtual meeting.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7F4C37-4450-79E8-102B-E4FF31CC8076}"/>
              </a:ext>
            </a:extLst>
          </p:cNvPr>
          <p:cNvSpPr/>
          <p:nvPr/>
        </p:nvSpPr>
        <p:spPr>
          <a:xfrm>
            <a:off x="4940310" y="5599402"/>
            <a:ext cx="7012213" cy="6097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Webcam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Microphone</a:t>
            </a:r>
          </a:p>
        </p:txBody>
      </p:sp>
    </p:spTree>
    <p:extLst>
      <p:ext uri="{BB962C8B-B14F-4D97-AF65-F5344CB8AC3E}">
        <p14:creationId xmlns:p14="http://schemas.microsoft.com/office/powerpoint/2010/main" val="600562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A45A-EE17-4067-C54E-A9DF3AF7B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80493C-F936-D77E-D048-ECEED4C70D6A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2334710-A107-2F7B-B8A9-B305974274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2EFA2B2-C179-60BF-44D8-188451F542FE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AC3A85-4A39-4F1A-2FFD-78A54E143DF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E1F22666-CCBB-2EFF-FEC6-54C11E8CA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2CE391-83C5-F88F-6C3A-C9CC48F2D0A7}"/>
              </a:ext>
            </a:extLst>
          </p:cNvPr>
          <p:cNvSpPr txBox="1"/>
          <p:nvPr/>
        </p:nvSpPr>
        <p:spPr>
          <a:xfrm>
            <a:off x="179512" y="231334"/>
            <a:ext cx="1157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9: Learning in Context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C72DDE-8B99-F8F0-5C7A-C56A0DE1BA55}"/>
              </a:ext>
            </a:extLst>
          </p:cNvPr>
          <p:cNvSpPr txBox="1"/>
          <p:nvPr/>
        </p:nvSpPr>
        <p:spPr>
          <a:xfrm>
            <a:off x="191950" y="947947"/>
            <a:ext cx="43056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Rosa works for Dodge Productions is responsible for testing games on a wide range of platforms.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6FF3D-E697-D3DE-A4A4-91F5535088AD}"/>
              </a:ext>
            </a:extLst>
          </p:cNvPr>
          <p:cNvSpPr txBox="1"/>
          <p:nvPr/>
        </p:nvSpPr>
        <p:spPr>
          <a:xfrm>
            <a:off x="4171048" y="977400"/>
            <a:ext cx="766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Other than a mouse and keyboard. 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input device Rosa could use to test the game.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9E8DFA-F843-8AD8-3910-69894A0DD136}"/>
              </a:ext>
            </a:extLst>
          </p:cNvPr>
          <p:cNvSpPr/>
          <p:nvPr/>
        </p:nvSpPr>
        <p:spPr>
          <a:xfrm>
            <a:off x="4283689" y="1849538"/>
            <a:ext cx="7424817" cy="4640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Joystick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A78120-CC30-EEDF-1B74-8C97916B11F8}"/>
              </a:ext>
            </a:extLst>
          </p:cNvPr>
          <p:cNvSpPr txBox="1"/>
          <p:nvPr/>
        </p:nvSpPr>
        <p:spPr>
          <a:xfrm>
            <a:off x="4171048" y="2429353"/>
            <a:ext cx="766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Identify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 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internal components Rosa’s computer needs to fully test the game and all it has to offer.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40D827-CA7E-F6A7-1B69-FD42D38BE758}"/>
              </a:ext>
            </a:extLst>
          </p:cNvPr>
          <p:cNvSpPr/>
          <p:nvPr/>
        </p:nvSpPr>
        <p:spPr>
          <a:xfrm>
            <a:off x="4283689" y="3340889"/>
            <a:ext cx="7424817" cy="700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Graphics card/GPU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Sound card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596F49-7952-E4F2-4B0B-6E71C9180061}"/>
              </a:ext>
            </a:extLst>
          </p:cNvPr>
          <p:cNvSpPr txBox="1"/>
          <p:nvPr/>
        </p:nvSpPr>
        <p:spPr>
          <a:xfrm>
            <a:off x="4171048" y="4119713"/>
            <a:ext cx="7662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Rosa wants to test the online multi-player option.</a:t>
            </a:r>
          </a:p>
          <a:p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port Rosa may need on her computer before playing the online version.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133431-D418-550C-6CFD-B6DF8544E904}"/>
              </a:ext>
            </a:extLst>
          </p:cNvPr>
          <p:cNvSpPr/>
          <p:nvPr/>
        </p:nvSpPr>
        <p:spPr>
          <a:xfrm>
            <a:off x="4227369" y="5345255"/>
            <a:ext cx="7535595" cy="4640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Ethernet port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52B282-2874-D869-7A22-46B3ECB7EE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6" y="2191566"/>
            <a:ext cx="3596536" cy="269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535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C60BD1-5169-1F22-3067-608CA352169F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1: Internal components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48FE8-62B6-B739-E826-7449EE5F4816}"/>
              </a:ext>
            </a:extLst>
          </p:cNvPr>
          <p:cNvSpPr txBox="1"/>
          <p:nvPr/>
        </p:nvSpPr>
        <p:spPr>
          <a:xfrm>
            <a:off x="268107" y="961213"/>
            <a:ext cx="1143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list provided, match them up with the descriptor cards shown below.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F35BA-2FD4-6FC8-708E-B55FB5F5A446}"/>
              </a:ext>
            </a:extLst>
          </p:cNvPr>
          <p:cNvSpPr/>
          <p:nvPr/>
        </p:nvSpPr>
        <p:spPr>
          <a:xfrm>
            <a:off x="407944" y="2035329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 expansion card or built-in component that processes and outputs audio signals to speakers or headphones, improving sound quality.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5157C5-B02F-D89A-56D9-D4979E967F06}"/>
              </a:ext>
            </a:extLst>
          </p:cNvPr>
          <p:cNvSpPr/>
          <p:nvPr/>
        </p:nvSpPr>
        <p:spPr>
          <a:xfrm>
            <a:off x="3330159" y="2035330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Hardware that connects a computer to a network, allowing it to communicate with other devices over wired or wireless connections.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A397E3-E3FB-6655-DF00-D56CBE8393EC}"/>
              </a:ext>
            </a:extLst>
          </p:cNvPr>
          <p:cNvSpPr/>
          <p:nvPr/>
        </p:nvSpPr>
        <p:spPr>
          <a:xfrm>
            <a:off x="6204040" y="2035329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converts electrical power from an outlet into usable power for the internal components of the computer.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3F196AC3-F7CD-CA0D-D045-AB703A313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983340"/>
              </p:ext>
            </p:extLst>
          </p:nvPr>
        </p:nvGraphicFramePr>
        <p:xfrm>
          <a:off x="9579417" y="1253600"/>
          <a:ext cx="2047358" cy="342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7358">
                  <a:extLst>
                    <a:ext uri="{9D8B030D-6E8A-4147-A177-3AD203B41FA5}">
                      <a16:colId xmlns:a16="http://schemas.microsoft.com/office/drawing/2014/main" val="13604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Central Processing Unit (CPU)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51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Sound card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497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Network interface card (NIC)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171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Motherboard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887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Power Supply Unit (PSU)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96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Graphics card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871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Graphics Processing Unit (GPU)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062399"/>
                  </a:ext>
                </a:extLst>
              </a:tr>
            </a:tbl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2D391614-EEC2-E88B-E671-EDF30C22C672}"/>
              </a:ext>
            </a:extLst>
          </p:cNvPr>
          <p:cNvSpPr/>
          <p:nvPr/>
        </p:nvSpPr>
        <p:spPr>
          <a:xfrm>
            <a:off x="407943" y="3922745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Sound card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7F06D7-4D61-04E6-DCAF-8B78494E3D9B}"/>
              </a:ext>
            </a:extLst>
          </p:cNvPr>
          <p:cNvCxnSpPr>
            <a:stCxn id="5" idx="2"/>
            <a:endCxn id="24" idx="0"/>
          </p:cNvCxnSpPr>
          <p:nvPr/>
        </p:nvCxnSpPr>
        <p:spPr>
          <a:xfrm flipH="1">
            <a:off x="1736845" y="3338623"/>
            <a:ext cx="1" cy="5841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4E823CE-9F9C-C137-F833-43480EE25EAB}"/>
              </a:ext>
            </a:extLst>
          </p:cNvPr>
          <p:cNvSpPr/>
          <p:nvPr/>
        </p:nvSpPr>
        <p:spPr>
          <a:xfrm>
            <a:off x="3330159" y="3922744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Network interface card (NIC)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1BADA3-7191-95AE-E936-828E2EA2B177}"/>
              </a:ext>
            </a:extLst>
          </p:cNvPr>
          <p:cNvSpPr/>
          <p:nvPr/>
        </p:nvSpPr>
        <p:spPr>
          <a:xfrm>
            <a:off x="6204040" y="3922743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Power Supply Unit (PSU)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4B0161C-A8C7-128D-5EE8-4C1619708A31}"/>
              </a:ext>
            </a:extLst>
          </p:cNvPr>
          <p:cNvCxnSpPr>
            <a:cxnSpLocks/>
            <a:stCxn id="21" idx="2"/>
            <a:endCxn id="27" idx="0"/>
          </p:cNvCxnSpPr>
          <p:nvPr/>
        </p:nvCxnSpPr>
        <p:spPr>
          <a:xfrm>
            <a:off x="4659061" y="3338624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B83F490-C024-8CB8-9EC2-A98D034D818A}"/>
              </a:ext>
            </a:extLst>
          </p:cNvPr>
          <p:cNvCxnSpPr>
            <a:cxnSpLocks/>
            <a:stCxn id="22" idx="2"/>
            <a:endCxn id="28" idx="0"/>
          </p:cNvCxnSpPr>
          <p:nvPr/>
        </p:nvCxnSpPr>
        <p:spPr>
          <a:xfrm>
            <a:off x="7532942" y="3338623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436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C60BD1-5169-1F22-3067-608CA352169F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1: Internal components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48FE8-62B6-B739-E826-7449EE5F4816}"/>
              </a:ext>
            </a:extLst>
          </p:cNvPr>
          <p:cNvSpPr txBox="1"/>
          <p:nvPr/>
        </p:nvSpPr>
        <p:spPr>
          <a:xfrm>
            <a:off x="268107" y="961213"/>
            <a:ext cx="1143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remaining keywords from the previous slide, identify each component from the description below.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F35BA-2FD4-6FC8-708E-B55FB5F5A446}"/>
              </a:ext>
            </a:extLst>
          </p:cNvPr>
          <p:cNvSpPr/>
          <p:nvPr/>
        </p:nvSpPr>
        <p:spPr>
          <a:xfrm>
            <a:off x="418576" y="2125706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The brain of the computer that processes instructions and performs calculations to run programs and execute tasks.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5157C5-B02F-D89A-56D9-D4979E967F06}"/>
              </a:ext>
            </a:extLst>
          </p:cNvPr>
          <p:cNvSpPr/>
          <p:nvPr/>
        </p:nvSpPr>
        <p:spPr>
          <a:xfrm>
            <a:off x="3340791" y="2125707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 specialised processor designed to handle complex mathematical calculations for rendering images and videos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D391614-EEC2-E88B-E671-EDF30C22C672}"/>
              </a:ext>
            </a:extLst>
          </p:cNvPr>
          <p:cNvSpPr/>
          <p:nvPr/>
        </p:nvSpPr>
        <p:spPr>
          <a:xfrm>
            <a:off x="418575" y="4013122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Central Processing Unit (CPU)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7F06D7-4D61-04E6-DCAF-8B78494E3D9B}"/>
              </a:ext>
            </a:extLst>
          </p:cNvPr>
          <p:cNvCxnSpPr>
            <a:stCxn id="5" idx="2"/>
            <a:endCxn id="24" idx="0"/>
          </p:cNvCxnSpPr>
          <p:nvPr/>
        </p:nvCxnSpPr>
        <p:spPr>
          <a:xfrm flipH="1">
            <a:off x="1747477" y="3429000"/>
            <a:ext cx="1" cy="5841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4E823CE-9F9C-C137-F833-43480EE25EAB}"/>
              </a:ext>
            </a:extLst>
          </p:cNvPr>
          <p:cNvSpPr/>
          <p:nvPr/>
        </p:nvSpPr>
        <p:spPr>
          <a:xfrm>
            <a:off x="3340791" y="4013121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Graphics Processing Unit (GPU)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4B0161C-A8C7-128D-5EE8-4C1619708A31}"/>
              </a:ext>
            </a:extLst>
          </p:cNvPr>
          <p:cNvCxnSpPr>
            <a:cxnSpLocks/>
            <a:stCxn id="21" idx="2"/>
            <a:endCxn id="27" idx="0"/>
          </p:cNvCxnSpPr>
          <p:nvPr/>
        </p:nvCxnSpPr>
        <p:spPr>
          <a:xfrm>
            <a:off x="4669693" y="3429001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8BA397E3-E3FB-6655-DF00-D56CBE8393EC}"/>
              </a:ext>
            </a:extLst>
          </p:cNvPr>
          <p:cNvSpPr/>
          <p:nvPr/>
        </p:nvSpPr>
        <p:spPr>
          <a:xfrm>
            <a:off x="6214672" y="2125706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The main circuit board of a computer that connects and allows communication between various hardware components.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1BADA3-7191-95AE-E936-828E2EA2B177}"/>
              </a:ext>
            </a:extLst>
          </p:cNvPr>
          <p:cNvSpPr/>
          <p:nvPr/>
        </p:nvSpPr>
        <p:spPr>
          <a:xfrm>
            <a:off x="6214672" y="4013120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Motherboard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B83F490-C024-8CB8-9EC2-A98D034D818A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>
            <a:off x="7543574" y="3429000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3703DAB-E964-96E9-CE3A-B24ADA512888}"/>
              </a:ext>
            </a:extLst>
          </p:cNvPr>
          <p:cNvSpPr/>
          <p:nvPr/>
        </p:nvSpPr>
        <p:spPr>
          <a:xfrm>
            <a:off x="9175421" y="2118222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 card that renders and outputs images, videos, and animations to the display, enhancing visual performance.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741B02-8800-239C-B272-1ECAC74CA32F}"/>
              </a:ext>
            </a:extLst>
          </p:cNvPr>
          <p:cNvSpPr/>
          <p:nvPr/>
        </p:nvSpPr>
        <p:spPr>
          <a:xfrm>
            <a:off x="9175421" y="4005636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Graphics card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5EA7E3A-AE53-9BCB-ED03-0973ED713B51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>
            <a:off x="10504323" y="3421516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057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E4A31-416A-CC88-2945-205B5A226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BA8A70-98B4-EF96-2563-4DD76E6D62A4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050CC31-03B9-2ED7-5E14-7CED844FA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7277F3-0611-3693-FA8E-11CFF2D8AA40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E206A4-9CB8-E5B8-5682-2778200FCBE8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EC616F65-A43A-B965-AAAF-8A15B292C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AAEAC3-03BF-793D-0D8D-2C2EB7359355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2: Peripheral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129FE4-344A-173B-5D44-4993F78496FE}"/>
              </a:ext>
            </a:extLst>
          </p:cNvPr>
          <p:cNvSpPr txBox="1"/>
          <p:nvPr/>
        </p:nvSpPr>
        <p:spPr>
          <a:xfrm>
            <a:off x="5556764" y="961213"/>
            <a:ext cx="61510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the table below, tick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 or more 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boxes per row to identify whether the following peripheral devices are input or output devices.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0F57B71B-4480-5C7F-649E-0BB49E8FE3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673450"/>
              </p:ext>
            </p:extLst>
          </p:nvPr>
        </p:nvGraphicFramePr>
        <p:xfrm>
          <a:off x="5637807" y="2183535"/>
          <a:ext cx="6070011" cy="34600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3337">
                  <a:extLst>
                    <a:ext uri="{9D8B030D-6E8A-4147-A177-3AD203B41FA5}">
                      <a16:colId xmlns:a16="http://schemas.microsoft.com/office/drawing/2014/main" val="963736788"/>
                    </a:ext>
                  </a:extLst>
                </a:gridCol>
                <a:gridCol w="2023337">
                  <a:extLst>
                    <a:ext uri="{9D8B030D-6E8A-4147-A177-3AD203B41FA5}">
                      <a16:colId xmlns:a16="http://schemas.microsoft.com/office/drawing/2014/main" val="1228051353"/>
                    </a:ext>
                  </a:extLst>
                </a:gridCol>
                <a:gridCol w="2023337">
                  <a:extLst>
                    <a:ext uri="{9D8B030D-6E8A-4147-A177-3AD203B41FA5}">
                      <a16:colId xmlns:a16="http://schemas.microsoft.com/office/drawing/2014/main" val="471632239"/>
                    </a:ext>
                  </a:extLst>
                </a:gridCol>
              </a:tblGrid>
              <a:tr h="384447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Peripheral 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Input 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Output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41894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754576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Keyboard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052959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Printer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519416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Headphones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624830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Microphone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932445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Scanner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580854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Graphics tablet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883797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Monitor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Segoe UI Variable Text" pitchFamily="2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10424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0E8E5E4-51EB-8D9D-7312-E7625349B90D}"/>
              </a:ext>
            </a:extLst>
          </p:cNvPr>
          <p:cNvSpPr txBox="1"/>
          <p:nvPr/>
        </p:nvSpPr>
        <p:spPr>
          <a:xfrm>
            <a:off x="179512" y="1010973"/>
            <a:ext cx="5094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Fill in the gaps below to identify the definition of an input device and output device.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BD289F4-8C41-C44B-6C03-12E65C646818}"/>
              </a:ext>
            </a:extLst>
          </p:cNvPr>
          <p:cNvSpPr/>
          <p:nvPr/>
        </p:nvSpPr>
        <p:spPr>
          <a:xfrm>
            <a:off x="259086" y="2036834"/>
            <a:ext cx="4685054" cy="748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</a:t>
            </a: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input 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device allows users to enter data into a computer system.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D58B02B-DECF-CFED-96B0-38E5BCA278DC}"/>
              </a:ext>
            </a:extLst>
          </p:cNvPr>
          <p:cNvSpPr/>
          <p:nvPr/>
        </p:nvSpPr>
        <p:spPr>
          <a:xfrm>
            <a:off x="259086" y="3067880"/>
            <a:ext cx="4685054" cy="748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 </a:t>
            </a: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output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device allows users to receive data from a computer. </a:t>
            </a:r>
          </a:p>
        </p:txBody>
      </p:sp>
    </p:spTree>
    <p:extLst>
      <p:ext uri="{BB962C8B-B14F-4D97-AF65-F5344CB8AC3E}">
        <p14:creationId xmlns:p14="http://schemas.microsoft.com/office/powerpoint/2010/main" val="29866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0pcs 40x40x20mm Aluminum Heat Sink Heat Sink For CPU LED Power Cooling ...">
            <a:extLst>
              <a:ext uri="{FF2B5EF4-FFF2-40B4-BE49-F238E27FC236}">
                <a16:creationId xmlns:a16="http://schemas.microsoft.com/office/drawing/2014/main" id="{0F7444E2-A019-79E4-870A-E5C0684E9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78" y="3672684"/>
            <a:ext cx="2444721" cy="244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C60BD1-5169-1F22-3067-608CA352169F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3: Cooling systems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48FE8-62B6-B739-E826-7449EE5F4816}"/>
              </a:ext>
            </a:extLst>
          </p:cNvPr>
          <p:cNvSpPr txBox="1"/>
          <p:nvPr/>
        </p:nvSpPr>
        <p:spPr>
          <a:xfrm>
            <a:off x="268108" y="961213"/>
            <a:ext cx="565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list provided, match them up each cooling system using the images provided.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3F196AC3-F7CD-CA0D-D045-AB703A313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892639"/>
              </p:ext>
            </p:extLst>
          </p:nvPr>
        </p:nvGraphicFramePr>
        <p:xfrm>
          <a:off x="3227743" y="2050774"/>
          <a:ext cx="2695518" cy="107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5518">
                  <a:extLst>
                    <a:ext uri="{9D8B030D-6E8A-4147-A177-3AD203B41FA5}">
                      <a16:colId xmlns:a16="http://schemas.microsoft.com/office/drawing/2014/main" val="13604102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Heat sink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51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Fan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497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Liquid cooling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171273"/>
                  </a:ext>
                </a:extLst>
              </a:tr>
            </a:tbl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2D391614-EEC2-E88B-E671-EDF30C22C672}"/>
              </a:ext>
            </a:extLst>
          </p:cNvPr>
          <p:cNvSpPr/>
          <p:nvPr/>
        </p:nvSpPr>
        <p:spPr>
          <a:xfrm>
            <a:off x="363078" y="3338748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Liquid cooling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1BADA3-7191-95AE-E936-828E2EA2B177}"/>
              </a:ext>
            </a:extLst>
          </p:cNvPr>
          <p:cNvSpPr/>
          <p:nvPr/>
        </p:nvSpPr>
        <p:spPr>
          <a:xfrm>
            <a:off x="363078" y="5618640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Heat sink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61D8A4-66D3-4A4D-9CD1-003F26CBCB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6361" y="3501871"/>
            <a:ext cx="2316126" cy="2316126"/>
          </a:xfrm>
          <a:prstGeom prst="rect">
            <a:avLst/>
          </a:prstGeom>
        </p:spPr>
      </p:pic>
      <p:pic>
        <p:nvPicPr>
          <p:cNvPr id="1028" name="Picture 4" descr="Customer Reviews: CORSAIR Hydro Series H100i PRO Liquid CPU Cooler ...">
            <a:extLst>
              <a:ext uri="{FF2B5EF4-FFF2-40B4-BE49-F238E27FC236}">
                <a16:creationId xmlns:a16="http://schemas.microsoft.com/office/drawing/2014/main" id="{10000E5C-4F42-72E5-E51D-6C0A0EAC9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45" y="1880783"/>
            <a:ext cx="2695518" cy="131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4E823CE-9F9C-C137-F833-43480EE25EAB}"/>
              </a:ext>
            </a:extLst>
          </p:cNvPr>
          <p:cNvSpPr/>
          <p:nvPr/>
        </p:nvSpPr>
        <p:spPr>
          <a:xfrm>
            <a:off x="3265458" y="5618640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Fan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E199F-A9BD-3A13-F7E0-C9F7D2B74D42}"/>
              </a:ext>
            </a:extLst>
          </p:cNvPr>
          <p:cNvSpPr txBox="1"/>
          <p:nvPr/>
        </p:nvSpPr>
        <p:spPr>
          <a:xfrm>
            <a:off x="6112602" y="884269"/>
            <a:ext cx="594367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Cooling systems regulate the temperature of the computer components, particularly the CPU and GPU, to prevent overheating. </a:t>
            </a:r>
          </a:p>
          <a:p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Use the internet and/or other resources to describe how each cooling system works.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9881149-A59B-BF88-F0BD-4EB024694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69645"/>
              </p:ext>
            </p:extLst>
          </p:nvPr>
        </p:nvGraphicFramePr>
        <p:xfrm>
          <a:off x="6268741" y="3055583"/>
          <a:ext cx="5511214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2746">
                  <a:extLst>
                    <a:ext uri="{9D8B030D-6E8A-4147-A177-3AD203B41FA5}">
                      <a16:colId xmlns:a16="http://schemas.microsoft.com/office/drawing/2014/main" val="3524805059"/>
                    </a:ext>
                  </a:extLst>
                </a:gridCol>
                <a:gridCol w="4158468">
                  <a:extLst>
                    <a:ext uri="{9D8B030D-6E8A-4147-A177-3AD203B41FA5}">
                      <a16:colId xmlns:a16="http://schemas.microsoft.com/office/drawing/2014/main" val="3551443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Fan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Air-cooling systems that blow air over components.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48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Heat sink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Metal plates that dissolve heat from components like the CPU.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977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Liquid cooling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More advanced systems using coolant to absorb and transfer heat.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086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139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8D346-B405-BCFE-821C-7A8E97531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4819CAA-5049-42E6-C7F1-63C2B1387A0B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FE5FD78-823B-1ADD-7C42-040162656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0F009C-90E8-AED9-D311-4FE8806E7DD7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3DE63-9E44-922B-D244-C6F3FB53E5CC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C5D72BE4-1074-4B80-8A70-647993CC7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750309-B0A9-67CC-068B-4387FD946160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4: Alternative peripheral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9805D3-3721-7AF8-A7CA-D1EF2ACFF5F3}"/>
              </a:ext>
            </a:extLst>
          </p:cNvPr>
          <p:cNvSpPr txBox="1"/>
          <p:nvPr/>
        </p:nvSpPr>
        <p:spPr>
          <a:xfrm>
            <a:off x="268108" y="961213"/>
            <a:ext cx="5707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the table below, identify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input and output devices listed below. One has been provided for each one as an example. (Minimum of 2 for each required)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88A6BDA-D5CC-CF0B-BA69-71D1D85F5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115921"/>
              </p:ext>
            </p:extLst>
          </p:nvPr>
        </p:nvGraphicFramePr>
        <p:xfrm>
          <a:off x="362688" y="2202906"/>
          <a:ext cx="2167860" cy="1193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Mouse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Trackball mouse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Gaming mouse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Touchpad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6537237-3B85-3F6B-E185-5B0CC3C1F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58629"/>
              </p:ext>
            </p:extLst>
          </p:nvPr>
        </p:nvGraphicFramePr>
        <p:xfrm>
          <a:off x="362688" y="3884386"/>
          <a:ext cx="2167860" cy="1437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Keyboard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QWERTY keyboard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Braille keyboard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Concept keyboard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MIDI keyboard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B53DD4E-9E54-0846-86DB-EB6DB02917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774168"/>
              </p:ext>
            </p:extLst>
          </p:nvPr>
        </p:nvGraphicFramePr>
        <p:xfrm>
          <a:off x="3059814" y="2193403"/>
          <a:ext cx="2167860" cy="1681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Printer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Laser 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Dot matrix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3D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Dye sublimination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Plotter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5E32F58-9A42-E4E4-AD08-D544ADCEA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481088"/>
              </p:ext>
            </p:extLst>
          </p:nvPr>
        </p:nvGraphicFramePr>
        <p:xfrm>
          <a:off x="3059814" y="4372066"/>
          <a:ext cx="2167860" cy="949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Monitor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Projector</a:t>
                      </a:r>
                    </a:p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TV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A9806CE-E44A-16B9-1378-3479B1627469}"/>
              </a:ext>
            </a:extLst>
          </p:cNvPr>
          <p:cNvSpPr txBox="1"/>
          <p:nvPr/>
        </p:nvSpPr>
        <p:spPr>
          <a:xfrm>
            <a:off x="6332283" y="947947"/>
            <a:ext cx="5707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Apart from a mouse and keyboard, identify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alternative input devices that can be used to play video games on a Personal Computer (PC).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6CC9B17-C6ED-FB7C-BF76-F89C0DD3527E}"/>
              </a:ext>
            </a:extLst>
          </p:cNvPr>
          <p:cNvSpPr/>
          <p:nvPr/>
        </p:nvSpPr>
        <p:spPr>
          <a:xfrm>
            <a:off x="6447233" y="2193402"/>
            <a:ext cx="5179541" cy="921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Joystick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Games controller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Any other reasonable example.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C0FE73-F942-5631-82E3-76DF6A331A25}"/>
              </a:ext>
            </a:extLst>
          </p:cNvPr>
          <p:cNvSpPr txBox="1"/>
          <p:nvPr/>
        </p:nvSpPr>
        <p:spPr>
          <a:xfrm>
            <a:off x="6332283" y="3384676"/>
            <a:ext cx="5707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 QR code reader is a common input method used in mobile devices. 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three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types of readers.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A710E95-040B-6593-C157-F0A400A5A6EC}"/>
              </a:ext>
            </a:extLst>
          </p:cNvPr>
          <p:cNvSpPr/>
          <p:nvPr/>
        </p:nvSpPr>
        <p:spPr>
          <a:xfrm>
            <a:off x="6447233" y="4565043"/>
            <a:ext cx="5382079" cy="15846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Barcode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Magnetic ink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Optical mark reader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RFID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Biometrics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Magnetic stripe</a:t>
            </a:r>
          </a:p>
        </p:txBody>
      </p:sp>
    </p:spTree>
    <p:extLst>
      <p:ext uri="{BB962C8B-B14F-4D97-AF65-F5344CB8AC3E}">
        <p14:creationId xmlns:p14="http://schemas.microsoft.com/office/powerpoint/2010/main" val="3660536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FCC7B-1265-2DC7-6C49-6D6FC9894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8C37C98-3F71-71AB-CFDA-97C8E938D452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5ADCDAB-08DB-0F71-A339-2B6BC508B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043611-A189-6B75-1595-63CD5AFBB516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1CBA4-0A3A-9D6B-1EFF-5C1A844244F7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5CF448E2-7E33-8C7F-B618-4A10EBD58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7E9FC-5A14-1B66-6C03-BEC85F8AD874}"/>
              </a:ext>
            </a:extLst>
          </p:cNvPr>
          <p:cNvSpPr txBox="1"/>
          <p:nvPr/>
        </p:nvSpPr>
        <p:spPr>
          <a:xfrm>
            <a:off x="179512" y="231334"/>
            <a:ext cx="108013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5: Computer ports</a:t>
            </a:r>
          </a:p>
          <a:p>
            <a:endParaRPr lang="en-GB" sz="32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4" name="Picture 2" descr="See the source image">
            <a:extLst>
              <a:ext uri="{FF2B5EF4-FFF2-40B4-BE49-F238E27FC236}">
                <a16:creationId xmlns:a16="http://schemas.microsoft.com/office/drawing/2014/main" id="{1AC9BFFE-7C73-3063-3A1D-B3A61C281D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21"/>
          <a:stretch/>
        </p:blipFill>
        <p:spPr bwMode="auto">
          <a:xfrm>
            <a:off x="1105786" y="1974762"/>
            <a:ext cx="4762500" cy="285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CE984B-03C0-10E2-C25C-C8F7C64ECCAE}"/>
              </a:ext>
            </a:extLst>
          </p:cNvPr>
          <p:cNvSpPr txBox="1"/>
          <p:nvPr/>
        </p:nvSpPr>
        <p:spPr>
          <a:xfrm>
            <a:off x="389514" y="1931978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Ethernet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63DE0CF-F221-F3B0-4CBF-5BBB6E2B73A7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105786" y="2270532"/>
            <a:ext cx="891506" cy="2977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D40EFB1-AD37-E5AF-4E42-D1C2C435F51D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105786" y="2270532"/>
            <a:ext cx="1432543" cy="135097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EB021C8-D459-F5D4-09D0-D59BAF26BF8F}"/>
              </a:ext>
            </a:extLst>
          </p:cNvPr>
          <p:cNvSpPr txBox="1"/>
          <p:nvPr/>
        </p:nvSpPr>
        <p:spPr>
          <a:xfrm>
            <a:off x="240342" y="3511521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USB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73637BE-BC6D-980E-938E-480AB65023B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1672885" y="3680798"/>
            <a:ext cx="865444" cy="1930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284C9BC-07AA-15C3-2561-D6005C82FA82}"/>
              </a:ext>
            </a:extLst>
          </p:cNvPr>
          <p:cNvSpPr txBox="1"/>
          <p:nvPr/>
        </p:nvSpPr>
        <p:spPr>
          <a:xfrm>
            <a:off x="967849" y="492178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Serial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BB2E9C9-7C08-73DE-60DC-091AAC3EED59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1684121" y="3606793"/>
            <a:ext cx="1370833" cy="13149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1028EF1-84A1-C71C-531F-77EE33C0FF34}"/>
              </a:ext>
            </a:extLst>
          </p:cNvPr>
          <p:cNvSpPr txBox="1"/>
          <p:nvPr/>
        </p:nvSpPr>
        <p:spPr>
          <a:xfrm>
            <a:off x="2632321" y="491760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VGA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4B2E5B5-98C5-8C83-9A56-549BB06133E7}"/>
              </a:ext>
            </a:extLst>
          </p:cNvPr>
          <p:cNvCxnSpPr>
            <a:cxnSpLocks/>
          </p:cNvCxnSpPr>
          <p:nvPr/>
        </p:nvCxnSpPr>
        <p:spPr>
          <a:xfrm flipV="1">
            <a:off x="3116664" y="4027217"/>
            <a:ext cx="598006" cy="8470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0CEF058-C6C3-405B-1BA1-AC4DD844FFA0}"/>
              </a:ext>
            </a:extLst>
          </p:cNvPr>
          <p:cNvSpPr txBox="1"/>
          <p:nvPr/>
        </p:nvSpPr>
        <p:spPr>
          <a:xfrm>
            <a:off x="4315820" y="185438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Parallel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7880A44-C44B-B152-42C8-5541CCC85EB2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3951105" y="2023664"/>
            <a:ext cx="364715" cy="145144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F0FD4E3-0C5B-71FE-8F5D-CBF49E94262F}"/>
              </a:ext>
            </a:extLst>
          </p:cNvPr>
          <p:cNvSpPr txBox="1"/>
          <p:nvPr/>
        </p:nvSpPr>
        <p:spPr>
          <a:xfrm>
            <a:off x="4359026" y="491760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PS/2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982DEF6-6FFF-EDD0-2485-1F05677E68DA}"/>
              </a:ext>
            </a:extLst>
          </p:cNvPr>
          <p:cNvCxnSpPr>
            <a:cxnSpLocks/>
            <a:stCxn id="23" idx="1"/>
          </p:cNvCxnSpPr>
          <p:nvPr/>
        </p:nvCxnSpPr>
        <p:spPr>
          <a:xfrm flipV="1">
            <a:off x="4359026" y="3511521"/>
            <a:ext cx="527744" cy="15753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8EA2BC7-3909-CAD2-A07B-785C1ACB72E1}"/>
              </a:ext>
            </a:extLst>
          </p:cNvPr>
          <p:cNvSpPr txBox="1"/>
          <p:nvPr/>
        </p:nvSpPr>
        <p:spPr>
          <a:xfrm>
            <a:off x="276642" y="897544"/>
            <a:ext cx="5591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image provided, label all the computer ports you can see.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215655D-1AA5-0AE1-5B14-223826327C1F}"/>
              </a:ext>
            </a:extLst>
          </p:cNvPr>
          <p:cNvSpPr txBox="1"/>
          <p:nvPr/>
        </p:nvSpPr>
        <p:spPr>
          <a:xfrm>
            <a:off x="6096000" y="897544"/>
            <a:ext cx="5325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the table below, identify the role of each computer port.</a:t>
            </a:r>
          </a:p>
        </p:txBody>
      </p:sp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55D43D06-C6E4-C1DB-DAD3-0BD8AA846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166803"/>
              </p:ext>
            </p:extLst>
          </p:nvPr>
        </p:nvGraphicFramePr>
        <p:xfrm>
          <a:off x="6168723" y="1887610"/>
          <a:ext cx="5520766" cy="3175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5798">
                  <a:extLst>
                    <a:ext uri="{9D8B030D-6E8A-4147-A177-3AD203B41FA5}">
                      <a16:colId xmlns:a16="http://schemas.microsoft.com/office/drawing/2014/main" val="3379034892"/>
                    </a:ext>
                  </a:extLst>
                </a:gridCol>
                <a:gridCol w="3874968">
                  <a:extLst>
                    <a:ext uri="{9D8B030D-6E8A-4147-A177-3AD203B41FA5}">
                      <a16:colId xmlns:a16="http://schemas.microsoft.com/office/drawing/2014/main" val="2970025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Port(s)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Role (what do they do?)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148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Universal Serial Bus (USB)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For connecting peripheral devices like keyboards, mice, external storage, and printers.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566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Display ports (HDMI, VGA)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To connect monitors or display devices to the computer.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097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Ethernet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Used to connect the computer to wired networks for internet or local network access.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140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Audio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Used to connect headphones, speakers, or microphones for audio input/output.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934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1158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FCC7B-1265-2DC7-6C49-6D6FC9894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8C37C98-3F71-71AB-CFDA-97C8E938D452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5ADCDAB-08DB-0F71-A339-2B6BC508B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043611-A189-6B75-1595-63CD5AFBB516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1CBA4-0A3A-9D6B-1EFF-5C1A844244F7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5CF448E2-7E33-8C7F-B618-4A10EBD58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7E9FC-5A14-1B66-6C03-BEC85F8AD874}"/>
              </a:ext>
            </a:extLst>
          </p:cNvPr>
          <p:cNvSpPr txBox="1"/>
          <p:nvPr/>
        </p:nvSpPr>
        <p:spPr>
          <a:xfrm>
            <a:off x="179512" y="231334"/>
            <a:ext cx="108013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6: Graphics Processing Unit (GPU)</a:t>
            </a:r>
          </a:p>
          <a:p>
            <a:endParaRPr lang="en-GB" sz="32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C99AC9-E8CF-A76B-82E3-4451DE1CCB90}"/>
              </a:ext>
            </a:extLst>
          </p:cNvPr>
          <p:cNvSpPr txBox="1"/>
          <p:nvPr/>
        </p:nvSpPr>
        <p:spPr>
          <a:xfrm>
            <a:off x="179512" y="835312"/>
            <a:ext cx="562904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GPUs are primarily used in gaming to render complex 3D graphics, high-definition textures, and visual effects in real-time. They allow for smoother frame rates and higher resolutions.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27A9CE-B316-68E6-6962-A0DC3813FD66}"/>
              </a:ext>
            </a:extLst>
          </p:cNvPr>
          <p:cNvSpPr txBox="1"/>
          <p:nvPr/>
        </p:nvSpPr>
        <p:spPr>
          <a:xfrm>
            <a:off x="5730949" y="835312"/>
            <a:ext cx="60632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Why would a CPU alone not be able to render complex 3D graphics in gaming?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BCAC29-2BAB-DCD6-C7B4-EFB5D075517F}"/>
              </a:ext>
            </a:extLst>
          </p:cNvPr>
          <p:cNvSpPr/>
          <p:nvPr/>
        </p:nvSpPr>
        <p:spPr>
          <a:xfrm>
            <a:off x="5806980" y="1769458"/>
            <a:ext cx="6063221" cy="9725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CPUs are designed for general-purpose tasks and are optimised for sequential processing, meaning they handle one or a few tasks at a time very quickly.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8F6D6E-A34C-1251-779C-BFCED10F211D}"/>
              </a:ext>
            </a:extLst>
          </p:cNvPr>
          <p:cNvSpPr txBox="1"/>
          <p:nvPr/>
        </p:nvSpPr>
        <p:spPr>
          <a:xfrm>
            <a:off x="5770004" y="2796554"/>
            <a:ext cx="60632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Which cooling system is commonly used with video games that contain high-definition graphics? Justify your choice.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B95A65-F755-F133-46CA-AA1CB7D2FE6A}"/>
              </a:ext>
            </a:extLst>
          </p:cNvPr>
          <p:cNvSpPr/>
          <p:nvPr/>
        </p:nvSpPr>
        <p:spPr>
          <a:xfrm>
            <a:off x="5770003" y="3730700"/>
            <a:ext cx="6063221" cy="1146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Liquid cooling is ideal for high-performance gaming PCs, especially systems that are overclocked, running intensive games, or are used for tasks like video editing, 3D rendering, or other heavy workloads.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436176-B4C4-32DA-D842-3882A46ADBD8}"/>
              </a:ext>
            </a:extLst>
          </p:cNvPr>
          <p:cNvSpPr txBox="1"/>
          <p:nvPr/>
        </p:nvSpPr>
        <p:spPr>
          <a:xfrm>
            <a:off x="5746482" y="4964659"/>
            <a:ext cx="60632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Why would a graphics expansion card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not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be a good choice?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E9FADE-C3A4-C3B9-5A70-1890AA9627C3}"/>
              </a:ext>
            </a:extLst>
          </p:cNvPr>
          <p:cNvSpPr/>
          <p:nvPr/>
        </p:nvSpPr>
        <p:spPr>
          <a:xfrm>
            <a:off x="5806979" y="5563765"/>
            <a:ext cx="6063221" cy="6628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Insufficient power/performance, Lack of gaming features, Limited parallel processing, Any other reasonable example.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821FE9E-F7D9-882A-6694-E6837A59F9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799" y="2281265"/>
            <a:ext cx="5081441" cy="357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76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E79A8-8350-C911-0907-1F5D0E455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F74D2EE-97E5-14A0-0A81-165649B1CB0D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CFB41C9-309E-3475-A02A-81023844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44CC78-3385-F369-5036-4D7300B29B0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D8C077-E95D-17CE-0705-D5624B800D32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A28B27D2-5EEA-CE06-CC74-2CF865C4A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4F90F6-93AA-CD59-B19E-481E150B574A}"/>
              </a:ext>
            </a:extLst>
          </p:cNvPr>
          <p:cNvSpPr txBox="1"/>
          <p:nvPr/>
        </p:nvSpPr>
        <p:spPr>
          <a:xfrm>
            <a:off x="179512" y="231334"/>
            <a:ext cx="1157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7: Learning in Context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A2F83C-A520-C206-1E2D-A128EF9F6F21}"/>
              </a:ext>
            </a:extLst>
          </p:cNvPr>
          <p:cNvSpPr txBox="1"/>
          <p:nvPr/>
        </p:nvSpPr>
        <p:spPr>
          <a:xfrm>
            <a:off x="179512" y="947947"/>
            <a:ext cx="5408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Sarah wants to complete her homework using a new computer she has bought.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206DD6-019E-C17B-096D-A94563B67E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18" b="12458"/>
          <a:stretch/>
        </p:blipFill>
        <p:spPr>
          <a:xfrm>
            <a:off x="300905" y="1910782"/>
            <a:ext cx="4959064" cy="2658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9BFF60-2CFF-661F-6AAB-0493C69BA903}"/>
              </a:ext>
            </a:extLst>
          </p:cNvPr>
          <p:cNvSpPr txBox="1"/>
          <p:nvPr/>
        </p:nvSpPr>
        <p:spPr>
          <a:xfrm>
            <a:off x="5668695" y="922317"/>
            <a:ext cx="579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input devices required to complete the homework.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03EA3A-61E1-E95B-B67E-8886F8D1FF82}"/>
              </a:ext>
            </a:extLst>
          </p:cNvPr>
          <p:cNvSpPr/>
          <p:nvPr/>
        </p:nvSpPr>
        <p:spPr>
          <a:xfrm>
            <a:off x="5750283" y="1644372"/>
            <a:ext cx="5746247" cy="6317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Mouse/Touchpad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Keyboard/Touch screen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FD2136-177A-86E0-0D4A-28C84462BCBD}"/>
              </a:ext>
            </a:extLst>
          </p:cNvPr>
          <p:cNvSpPr txBox="1"/>
          <p:nvPr/>
        </p:nvSpPr>
        <p:spPr>
          <a:xfrm>
            <a:off x="5668695" y="2407497"/>
            <a:ext cx="622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output devices that could be used to complete the homework.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C8C5C1-C0CF-425C-83E8-BE897BD37282}"/>
              </a:ext>
            </a:extLst>
          </p:cNvPr>
          <p:cNvSpPr/>
          <p:nvPr/>
        </p:nvSpPr>
        <p:spPr>
          <a:xfrm>
            <a:off x="5729575" y="3375741"/>
            <a:ext cx="5746247" cy="6097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Monitor/Screen</a:t>
            </a:r>
          </a:p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Printer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205125-CB25-565E-EC7C-DD47F0B4AA95}"/>
              </a:ext>
            </a:extLst>
          </p:cNvPr>
          <p:cNvSpPr txBox="1"/>
          <p:nvPr/>
        </p:nvSpPr>
        <p:spPr>
          <a:xfrm>
            <a:off x="5668695" y="4121633"/>
            <a:ext cx="6347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table below, 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three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ports Sarah will need to use and identify the devices they will be used for. </a:t>
            </a:r>
          </a:p>
        </p:txBody>
      </p:sp>
      <p:graphicFrame>
        <p:nvGraphicFramePr>
          <p:cNvPr id="20" name="Table 5">
            <a:extLst>
              <a:ext uri="{FF2B5EF4-FFF2-40B4-BE49-F238E27FC236}">
                <a16:creationId xmlns:a16="http://schemas.microsoft.com/office/drawing/2014/main" id="{FE41B023-F7F7-3F3F-F788-72334686D0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879017"/>
              </p:ext>
            </p:extLst>
          </p:nvPr>
        </p:nvGraphicFramePr>
        <p:xfrm>
          <a:off x="5742194" y="5018549"/>
          <a:ext cx="6091030" cy="11181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9477">
                  <a:extLst>
                    <a:ext uri="{9D8B030D-6E8A-4147-A177-3AD203B41FA5}">
                      <a16:colId xmlns:a16="http://schemas.microsoft.com/office/drawing/2014/main" val="222229836"/>
                    </a:ext>
                  </a:extLst>
                </a:gridCol>
                <a:gridCol w="4021553">
                  <a:extLst>
                    <a:ext uri="{9D8B030D-6E8A-4147-A177-3AD203B41FA5}">
                      <a16:colId xmlns:a16="http://schemas.microsoft.com/office/drawing/2014/main" val="1861108176"/>
                    </a:ext>
                  </a:extLst>
                </a:gridCol>
              </a:tblGrid>
              <a:tr h="372729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  <a:cs typeface="Segoe UI" panose="020B0502040204020203" pitchFamily="34" charset="0"/>
                        </a:rPr>
                        <a:t>VGA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  <a:cs typeface="Segoe UI" panose="020B0502040204020203" pitchFamily="34" charset="0"/>
                        </a:rPr>
                        <a:t>To plug in the monitor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648199"/>
                  </a:ext>
                </a:extLst>
              </a:tr>
              <a:tr h="372729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  <a:cs typeface="Segoe UI" panose="020B0502040204020203" pitchFamily="34" charset="0"/>
                        </a:rPr>
                        <a:t>USB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  <a:cs typeface="Segoe UI" panose="020B0502040204020203" pitchFamily="34" charset="0"/>
                        </a:rPr>
                        <a:t>To plug in the USB flash drive.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810967"/>
                  </a:ext>
                </a:extLst>
              </a:tr>
              <a:tr h="372729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  <a:cs typeface="Segoe UI" panose="020B0502040204020203" pitchFamily="34" charset="0"/>
                        </a:rPr>
                        <a:t>Parallel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  <a:cs typeface="Segoe UI" panose="020B0502040204020203" pitchFamily="34" charset="0"/>
                        </a:rPr>
                        <a:t>To plug in the printer.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464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191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3133</TotalTime>
  <Words>1490</Words>
  <Application>Microsoft Office PowerPoint</Application>
  <PresentationFormat>Widescreen</PresentationFormat>
  <Paragraphs>248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Segoe UI</vt:lpstr>
      <vt:lpstr>Segoe UI Black</vt:lpstr>
      <vt:lpstr>Segoe UI Variable Display Semib</vt:lpstr>
      <vt:lpstr>Segoe UI Variable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Simply Teach</dc:creator>
  <cp:lastModifiedBy>Corbett, DC (Staff, Parks House)</cp:lastModifiedBy>
  <cp:revision>128</cp:revision>
  <dcterms:created xsi:type="dcterms:W3CDTF">2023-11-26T08:28:38Z</dcterms:created>
  <dcterms:modified xsi:type="dcterms:W3CDTF">2024-11-02T15:01:33Z</dcterms:modified>
</cp:coreProperties>
</file>